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9"/>
  </p:notesMasterIdLst>
  <p:sldIdLst>
    <p:sldId id="1243" r:id="rId2"/>
    <p:sldId id="1274" r:id="rId3"/>
    <p:sldId id="1276" r:id="rId4"/>
    <p:sldId id="1275" r:id="rId5"/>
    <p:sldId id="1304" r:id="rId6"/>
    <p:sldId id="1303" r:id="rId7"/>
    <p:sldId id="1305" r:id="rId8"/>
    <p:sldId id="1309" r:id="rId9"/>
    <p:sldId id="1314" r:id="rId10"/>
    <p:sldId id="1311" r:id="rId11"/>
    <p:sldId id="1312" r:id="rId12"/>
    <p:sldId id="1313" r:id="rId13"/>
    <p:sldId id="1310" r:id="rId14"/>
    <p:sldId id="1319" r:id="rId15"/>
    <p:sldId id="1306" r:id="rId16"/>
    <p:sldId id="1315" r:id="rId17"/>
    <p:sldId id="1316" r:id="rId18"/>
    <p:sldId id="1317" r:id="rId19"/>
    <p:sldId id="1321" r:id="rId20"/>
    <p:sldId id="1326" r:id="rId21"/>
    <p:sldId id="1327" r:id="rId22"/>
    <p:sldId id="1322" r:id="rId23"/>
    <p:sldId id="1323" r:id="rId24"/>
    <p:sldId id="1325" r:id="rId25"/>
    <p:sldId id="1324" r:id="rId26"/>
    <p:sldId id="1301" r:id="rId27"/>
    <p:sldId id="1244" r:id="rId28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6633"/>
    <a:srgbClr val="CC0099"/>
    <a:srgbClr val="FFE38B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41" autoAdjust="0"/>
  </p:normalViewPr>
  <p:slideViewPr>
    <p:cSldViewPr>
      <p:cViewPr varScale="1">
        <p:scale>
          <a:sx n="94" d="100"/>
          <a:sy n="94" d="100"/>
        </p:scale>
        <p:origin x="1116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10363200" cy="15208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403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600" dirty="0" smtClean="0">
                <a:latin typeface="Arial" pitchFamily="34" charset="0"/>
              </a:rPr>
              <a:t>All materials copyright UMBC and Dr. Katherine Gibson unless otherwise noted</a:t>
            </a:r>
            <a:endParaRPr lang="en-US" altLang="en-US" sz="1600" dirty="0">
              <a:latin typeface="Arial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9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CMSC 426</a:t>
            </a:r>
            <a:br>
              <a:rPr lang="en-US" dirty="0" smtClean="0"/>
            </a:br>
            <a:r>
              <a:rPr lang="en-US" dirty="0" smtClean="0"/>
              <a:t>Principles of Computer Security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Overflow Attack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4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Overflow 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582400" cy="4830763"/>
          </a:xfrm>
        </p:spPr>
        <p:txBody>
          <a:bodyPr/>
          <a:lstStyle/>
          <a:p>
            <a:r>
              <a:rPr lang="en-US" dirty="0" smtClean="0"/>
              <a:t>Relevant code snippet:</a:t>
            </a:r>
          </a:p>
          <a:p>
            <a:pPr marL="457200" lvl="1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char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[5];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char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[15];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name: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gets(name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66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</a:t>
            </a:r>
            <a:r>
              <a:rPr lang="en-US" sz="2000" b="1" dirty="0" err="1" smtClean="0">
                <a:solidFill>
                  <a:srgbClr val="0066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nfirst</a:t>
            </a:r>
            <a:r>
              <a:rPr lang="en-US" sz="2000" b="1" dirty="0">
                <a:solidFill>
                  <a:srgbClr val="0066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%s\n"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first);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66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</a:t>
            </a:r>
            <a:r>
              <a:rPr lang="en-US" sz="2000" b="1" dirty="0">
                <a:solidFill>
                  <a:srgbClr val="0066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entered the name %s\n"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74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Overflow Example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linuxserver1[7]% ./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a name: Gibson</a:t>
            </a:r>
          </a:p>
          <a:p>
            <a:pPr marL="45720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entered the name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Gibson</a:t>
            </a:r>
          </a:p>
          <a:p>
            <a:pPr marL="45720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linuxserver1[8]% ./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a name: Dr. Katherine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L. Gibson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Gibson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entered the name Dr. Katherine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L. Gibson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78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Overflow Example Compile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linuxserver1[13]%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overflow.c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overflow.c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In function ‘main’: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overflow.c:16:3: warning: implicit declaration of function ‘gets’; did you mean ‘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’? [-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Wimplicit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-function-declaration]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gets(name);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^~~~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ccncipQo.o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In function `main':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overflow.c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:(.text+0x3e): warning: the `gets' function is dangerous and should not be used.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42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Overflowing the Stack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the use of a lower-level language (like C) that will allow the use of unsafe functions and methods</a:t>
            </a:r>
            <a:endParaRPr lang="en-US" dirty="0"/>
          </a:p>
          <a:p>
            <a:pPr lvl="1"/>
            <a:r>
              <a:rPr lang="en-US" dirty="0" smtClean="0"/>
              <a:t>Like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gets()</a:t>
            </a:r>
          </a:p>
          <a:p>
            <a:endParaRPr lang="en-US" dirty="0" smtClean="0"/>
          </a:p>
          <a:p>
            <a:r>
              <a:rPr lang="en-US" dirty="0" smtClean="0"/>
              <a:t>End goal is to use the overflow to overwrite important things</a:t>
            </a:r>
          </a:p>
          <a:p>
            <a:pPr lvl="1"/>
            <a:r>
              <a:rPr lang="en-US" dirty="0" smtClean="0"/>
              <a:t>Return addresses</a:t>
            </a:r>
          </a:p>
          <a:p>
            <a:pPr lvl="1"/>
            <a:r>
              <a:rPr lang="en-US" dirty="0" smtClean="0"/>
              <a:t>Function parameters</a:t>
            </a:r>
          </a:p>
          <a:p>
            <a:pPr lvl="1"/>
            <a:r>
              <a:rPr lang="en-US" dirty="0" smtClean="0"/>
              <a:t>“Normal” memory with code supplied by the attacker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17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Stack Overflow Example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linuxserver1[15]% ./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a name: Dr. Katherine Gibson is teaching this course with a very long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title -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CMSC 426: Principles of Computer Security</a:t>
            </a:r>
          </a:p>
          <a:p>
            <a:pPr marL="45720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first: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ibson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teaching this course with a very long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title -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CMSC 426: Principles of Computer Security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You entered the name Dr. Katherine Gibson is teaching this course with a very long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title -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CMSC 426: Principles of Computer Security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Segmentation fault (core dumped)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48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Happens when memory is written to that should not be</a:t>
            </a:r>
          </a:p>
          <a:p>
            <a:r>
              <a:rPr lang="en-US" dirty="0" smtClean="0"/>
              <a:t>Or when memory that is accessed should not be</a:t>
            </a:r>
          </a:p>
          <a:p>
            <a:endParaRPr lang="en-US" dirty="0"/>
          </a:p>
          <a:p>
            <a:r>
              <a:rPr lang="en-US" dirty="0" smtClean="0"/>
              <a:t>Not 100% consistent – sometimes C/C++ will let you </a:t>
            </a:r>
            <a:br>
              <a:rPr lang="en-US" dirty="0" smtClean="0"/>
            </a:br>
            <a:r>
              <a:rPr lang="en-US" dirty="0" smtClean="0"/>
              <a:t>“get away” with accessing or writing to memory that </a:t>
            </a:r>
            <a:br>
              <a:rPr lang="en-US" dirty="0" smtClean="0"/>
            </a:br>
            <a:r>
              <a:rPr lang="en-US" dirty="0" smtClean="0"/>
              <a:t>doesn’t “belong” to you/the program</a:t>
            </a:r>
          </a:p>
          <a:p>
            <a:pPr lvl="1"/>
            <a:r>
              <a:rPr lang="en-US" dirty="0" smtClean="0"/>
              <a:t>The more you mess up, the more likely it will be caught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5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Vulnerable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5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Vulnerable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Easiest way: inspect source code of programs</a:t>
            </a:r>
          </a:p>
          <a:p>
            <a:endParaRPr lang="en-US" dirty="0" smtClean="0"/>
          </a:p>
          <a:p>
            <a:r>
              <a:rPr lang="en-US" dirty="0" smtClean="0"/>
              <a:t>Trace the execution of programs as they process oversized input</a:t>
            </a:r>
          </a:p>
          <a:p>
            <a:endParaRPr lang="en-US" dirty="0"/>
          </a:p>
          <a:p>
            <a:r>
              <a:rPr lang="en-US" dirty="0" smtClean="0"/>
              <a:t>Brute forcing or “fuzzing” a program with large inputs to see if errors arise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Computer Security (Stallings &amp; Brown)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3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Vulnerable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that buffers only take in the amount of data they can actually hold</a:t>
            </a:r>
          </a:p>
          <a:p>
            <a:endParaRPr lang="en-US" dirty="0"/>
          </a:p>
          <a:p>
            <a:r>
              <a:rPr lang="en-US" dirty="0" smtClean="0"/>
              <a:t>Enforce size limits on inputs from users and files</a:t>
            </a:r>
          </a:p>
          <a:p>
            <a:endParaRPr lang="en-US" dirty="0"/>
          </a:p>
          <a:p>
            <a:r>
              <a:rPr lang="en-US" dirty="0" smtClean="0"/>
              <a:t>Use a higher-level language when needed</a:t>
            </a:r>
          </a:p>
          <a:p>
            <a:endParaRPr lang="en-US" dirty="0" smtClean="0"/>
          </a:p>
          <a:p>
            <a:r>
              <a:rPr lang="en-US" dirty="0" smtClean="0"/>
              <a:t>Don’t use bad, outdated functions!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37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Unsafe Functions and Alternatives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a maximum size/number of characters to handle at once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185779"/>
              </p:ext>
            </p:extLst>
          </p:nvPr>
        </p:nvGraphicFramePr>
        <p:xfrm>
          <a:off x="1028700" y="2087564"/>
          <a:ext cx="10134600" cy="4038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67000"/>
                <a:gridCol w="2933700"/>
                <a:gridCol w="4533900"/>
              </a:tblGrid>
              <a:tr h="8077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accent3"/>
                          </a:solidFill>
                        </a:rPr>
                        <a:t>Unsafe</a:t>
                      </a:r>
                      <a:endParaRPr lang="en-US" sz="3200" dirty="0">
                        <a:solidFill>
                          <a:schemeClr val="accent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accent3"/>
                          </a:solidFill>
                        </a:rPr>
                        <a:t>Safe</a:t>
                      </a:r>
                      <a:endParaRPr lang="en-US" sz="3200" dirty="0">
                        <a:solidFill>
                          <a:schemeClr val="accent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accent3"/>
                          </a:solidFill>
                        </a:rPr>
                        <a:t>Description</a:t>
                      </a:r>
                      <a:endParaRPr lang="en-US" sz="3200" dirty="0">
                        <a:solidFill>
                          <a:schemeClr val="accent3"/>
                        </a:solidFill>
                      </a:endParaRPr>
                    </a:p>
                  </a:txBody>
                  <a:tcPr anchor="ctr"/>
                </a:tc>
              </a:tr>
              <a:tr h="807720">
                <a:tc>
                  <a:txBody>
                    <a:bodyPr/>
                    <a:lstStyle/>
                    <a:p>
                      <a:pPr marL="457200" indent="0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gets()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0"/>
                      <a:r>
                        <a:rPr lang="en-US" sz="2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fgets</a:t>
                      </a:r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0"/>
                      <a:r>
                        <a:rPr lang="en-US" sz="2000" dirty="0" smtClean="0"/>
                        <a:t>Read characters</a:t>
                      </a:r>
                      <a:r>
                        <a:rPr lang="en-US" sz="2000" baseline="0" dirty="0" smtClean="0"/>
                        <a:t> from a stream</a:t>
                      </a:r>
                      <a:endParaRPr lang="en-US" sz="2000" dirty="0"/>
                    </a:p>
                  </a:txBody>
                  <a:tcPr anchor="ctr"/>
                </a:tc>
              </a:tr>
              <a:tr h="807720">
                <a:tc>
                  <a:txBody>
                    <a:bodyPr/>
                    <a:lstStyle/>
                    <a:p>
                      <a:pPr marL="457200" indent="0"/>
                      <a:r>
                        <a:rPr lang="en-US" sz="2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strcpy</a:t>
                      </a:r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0"/>
                      <a:r>
                        <a:rPr lang="en-US" sz="2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strncpy</a:t>
                      </a:r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0"/>
                      <a:r>
                        <a:rPr lang="en-US" sz="2000" dirty="0" smtClean="0"/>
                        <a:t>Copy from one string</a:t>
                      </a:r>
                      <a:r>
                        <a:rPr lang="en-US" sz="2000" baseline="0" dirty="0" smtClean="0"/>
                        <a:t> to another</a:t>
                      </a:r>
                      <a:endParaRPr lang="en-US" sz="2000" dirty="0"/>
                    </a:p>
                  </a:txBody>
                  <a:tcPr anchor="ctr"/>
                </a:tc>
              </a:tr>
              <a:tr h="807720">
                <a:tc>
                  <a:txBody>
                    <a:bodyPr/>
                    <a:lstStyle/>
                    <a:p>
                      <a:pPr marL="457200" indent="0"/>
                      <a:r>
                        <a:rPr lang="en-US" sz="2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strcat</a:t>
                      </a:r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0"/>
                      <a:r>
                        <a:rPr lang="en-US" sz="2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strncat</a:t>
                      </a:r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0"/>
                      <a:r>
                        <a:rPr lang="en-US" sz="2000" dirty="0" smtClean="0"/>
                        <a:t>Concatenate one string to another</a:t>
                      </a:r>
                      <a:endParaRPr lang="en-US" sz="2000" dirty="0"/>
                    </a:p>
                  </a:txBody>
                  <a:tcPr anchor="ctr"/>
                </a:tc>
              </a:tr>
              <a:tr h="807720">
                <a:tc>
                  <a:txBody>
                    <a:bodyPr/>
                    <a:lstStyle/>
                    <a:p>
                      <a:pPr marL="457200" indent="0"/>
                      <a:r>
                        <a:rPr lang="en-US" sz="2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sprintf</a:t>
                      </a:r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0"/>
                      <a:r>
                        <a:rPr lang="en-US" sz="2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snprintf</a:t>
                      </a:r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0"/>
                      <a:r>
                        <a:rPr lang="en-US" sz="2000" dirty="0" smtClean="0"/>
                        <a:t>Write data to a string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53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Standards</a:t>
            </a:r>
          </a:p>
          <a:p>
            <a:pPr lvl="1"/>
            <a:r>
              <a:rPr lang="en-US" dirty="0"/>
              <a:t>Standards Bodies</a:t>
            </a:r>
          </a:p>
          <a:p>
            <a:pPr lvl="3"/>
            <a:endParaRPr lang="en-US" dirty="0"/>
          </a:p>
          <a:p>
            <a:r>
              <a:rPr lang="en-US" dirty="0"/>
              <a:t>Security Principles</a:t>
            </a:r>
          </a:p>
          <a:p>
            <a:endParaRPr lang="en-US" dirty="0"/>
          </a:p>
          <a:p>
            <a:r>
              <a:rPr lang="en-US" dirty="0"/>
              <a:t>Security Strategy</a:t>
            </a:r>
          </a:p>
        </p:txBody>
      </p:sp>
    </p:spTree>
    <p:extLst>
      <p:ext uri="{BB962C8B-B14F-4D97-AF65-F5344CB8AC3E}">
        <p14:creationId xmlns:p14="http://schemas.microsoft.com/office/powerpoint/2010/main" val="32101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Programming and Safe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language designers hoped/assumed that programmers would exercise care and foresight when writing code</a:t>
            </a:r>
          </a:p>
          <a:p>
            <a:pPr lvl="1"/>
            <a:r>
              <a:rPr lang="en-US" dirty="0" smtClean="0"/>
              <a:t>C allows for higher performance and space efficiency than Java</a:t>
            </a:r>
          </a:p>
          <a:p>
            <a:pPr lvl="1"/>
            <a:r>
              <a:rPr lang="en-US" dirty="0" smtClean="0"/>
              <a:t>But, programmers are </a:t>
            </a:r>
            <a:r>
              <a:rPr lang="en-US" b="1" i="1" u="sng" dirty="0" smtClean="0"/>
              <a:t>not</a:t>
            </a:r>
            <a:r>
              <a:rPr lang="en-US" dirty="0" smtClean="0"/>
              <a:t> generally careful or thoughtful</a:t>
            </a:r>
          </a:p>
          <a:p>
            <a:pPr lvl="2"/>
            <a:endParaRPr lang="en-US" dirty="0"/>
          </a:p>
          <a:p>
            <a:r>
              <a:rPr lang="en-US" dirty="0" smtClean="0"/>
              <a:t>Standard libraries allow for unsafe actions (like previous slide)</a:t>
            </a:r>
          </a:p>
          <a:p>
            <a:pPr lvl="1"/>
            <a:r>
              <a:rPr lang="en-US" dirty="0" smtClean="0"/>
              <a:t>Create alternatives to unsafe functions/entire libraries</a:t>
            </a:r>
          </a:p>
          <a:p>
            <a:pPr lvl="2"/>
            <a:r>
              <a:rPr lang="en-US" sz="2400" dirty="0" smtClean="0"/>
              <a:t>Requires rewriting/updating the source code</a:t>
            </a:r>
          </a:p>
          <a:p>
            <a:pPr lvl="1"/>
            <a:r>
              <a:rPr lang="en-US" dirty="0" smtClean="0"/>
              <a:t>Create safe versions of type libraries (like strings)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96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“Safe” C (or any language)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have tried, many have failed</a:t>
            </a:r>
          </a:p>
          <a:p>
            <a:endParaRPr lang="en-US" dirty="0" smtClean="0"/>
          </a:p>
          <a:p>
            <a:r>
              <a:rPr lang="en-US" dirty="0" smtClean="0"/>
              <a:t>There are literally dozens of “safe” C attempts out there</a:t>
            </a:r>
          </a:p>
          <a:p>
            <a:endParaRPr lang="en-US" dirty="0"/>
          </a:p>
          <a:p>
            <a:r>
              <a:rPr lang="en-US" dirty="0" err="1" smtClean="0"/>
              <a:t>Protip</a:t>
            </a:r>
            <a:r>
              <a:rPr lang="en-US" dirty="0" smtClean="0"/>
              <a:t>: don’t pick this for a dissertation topic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23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Stack Overflows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4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Overwriting Return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control where the program “returns” </a:t>
            </a:r>
            <a:br>
              <a:rPr lang="en-US" dirty="0" smtClean="0"/>
            </a:br>
            <a:r>
              <a:rPr lang="en-US" dirty="0" smtClean="0"/>
              <a:t>to after a function is completed</a:t>
            </a:r>
          </a:p>
          <a:p>
            <a:endParaRPr lang="en-US" dirty="0"/>
          </a:p>
          <a:p>
            <a:r>
              <a:rPr lang="en-US" dirty="0" smtClean="0"/>
              <a:t>If we can force it to return to somewhere in memory where malicious code, then it will execute that code instead</a:t>
            </a:r>
          </a:p>
          <a:p>
            <a:endParaRPr lang="en-US" dirty="0"/>
          </a:p>
          <a:p>
            <a:r>
              <a:rPr lang="en-US" dirty="0" smtClean="0"/>
              <a:t>Accomplish this by overwriting the actual return address </a:t>
            </a:r>
            <a:br>
              <a:rPr lang="en-US" dirty="0" smtClean="0"/>
            </a:br>
            <a:r>
              <a:rPr lang="en-US" dirty="0" smtClean="0"/>
              <a:t>with one of our own making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2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malicious code that we want to be run</a:t>
            </a:r>
          </a:p>
          <a:p>
            <a:endParaRPr lang="en-US" dirty="0"/>
          </a:p>
          <a:p>
            <a:r>
              <a:rPr lang="en-US" dirty="0" smtClean="0"/>
              <a:t>In our example, will be causing a shell to open</a:t>
            </a:r>
          </a:p>
          <a:p>
            <a:pPr lvl="1"/>
            <a:r>
              <a:rPr lang="en-US" dirty="0" smtClean="0"/>
              <a:t>Ideally, with root privileges</a:t>
            </a:r>
          </a:p>
          <a:p>
            <a:pPr lvl="1"/>
            <a:r>
              <a:rPr lang="en-US" dirty="0" smtClean="0"/>
              <a:t>Will let us be a “super user”</a:t>
            </a:r>
          </a:p>
          <a:p>
            <a:pPr lvl="2"/>
            <a:r>
              <a:rPr lang="en-US" sz="2400" dirty="0" smtClean="0"/>
              <a:t>Remove and edit files, view all files and directories, </a:t>
            </a:r>
            <a:br>
              <a:rPr lang="en-US" sz="2400" dirty="0" smtClean="0"/>
            </a:br>
            <a:r>
              <a:rPr lang="en-US" sz="2400" dirty="0" smtClean="0"/>
              <a:t>make changes to permissions of other files</a:t>
            </a:r>
          </a:p>
          <a:p>
            <a:endParaRPr lang="en-US" sz="32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72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NOP Sleds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 to jump </a:t>
            </a:r>
            <a:r>
              <a:rPr lang="en-US" u="sng" dirty="0" smtClean="0"/>
              <a:t>exactly</a:t>
            </a:r>
            <a:r>
              <a:rPr lang="en-US" dirty="0" smtClean="0"/>
              <a:t> to the start of the shellcode</a:t>
            </a:r>
          </a:p>
          <a:p>
            <a:endParaRPr lang="en-US" u="sng" dirty="0"/>
          </a:p>
          <a:p>
            <a:r>
              <a:rPr lang="en-US" dirty="0" smtClean="0"/>
              <a:t>“NOP” means “no operation”</a:t>
            </a:r>
          </a:p>
          <a:p>
            <a:r>
              <a:rPr lang="en-US" dirty="0" smtClean="0"/>
              <a:t>When the program sees a NOP, it moves on to the next instruction</a:t>
            </a:r>
          </a:p>
          <a:p>
            <a:endParaRPr lang="en-US" dirty="0"/>
          </a:p>
          <a:p>
            <a:r>
              <a:rPr lang="en-US" dirty="0" smtClean="0"/>
              <a:t>Create a sequence of NOPs</a:t>
            </a:r>
          </a:p>
          <a:p>
            <a:pPr lvl="1"/>
            <a:r>
              <a:rPr lang="en-US" dirty="0" smtClean="0"/>
              <a:t>Jumping anywhere inside it will allow you </a:t>
            </a:r>
            <a:br>
              <a:rPr lang="en-US" dirty="0" smtClean="0"/>
            </a:br>
            <a:r>
              <a:rPr lang="en-US" dirty="0" smtClean="0"/>
              <a:t>to “sled” to your actual shellcode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27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Security Tidbit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277600" cy="4830763"/>
          </a:xfrm>
        </p:spPr>
        <p:txBody>
          <a:bodyPr/>
          <a:lstStyle/>
          <a:p>
            <a:r>
              <a:rPr lang="en-US" dirty="0" smtClean="0"/>
              <a:t>June 2007, </a:t>
            </a:r>
            <a:r>
              <a:rPr lang="en-US" dirty="0" err="1" smtClean="0"/>
              <a:t>Lifelock</a:t>
            </a:r>
            <a:r>
              <a:rPr lang="en-US" dirty="0" smtClean="0"/>
              <a:t> used CEO Todd Davis’s social security number prominently in many of its advertisements</a:t>
            </a:r>
          </a:p>
          <a:p>
            <a:pPr lvl="1"/>
            <a:r>
              <a:rPr lang="en-US" dirty="0" smtClean="0"/>
              <a:t>Meant to show how good the company was at preventing identity theft</a:t>
            </a:r>
          </a:p>
          <a:p>
            <a:pPr lvl="1"/>
            <a:endParaRPr lang="en-US" dirty="0"/>
          </a:p>
          <a:p>
            <a:r>
              <a:rPr lang="en-US" dirty="0" smtClean="0"/>
              <a:t>His identity was stolen 13 times within the year</a:t>
            </a:r>
          </a:p>
          <a:p>
            <a:pPr lvl="1"/>
            <a:r>
              <a:rPr lang="en-US" dirty="0" smtClean="0"/>
              <a:t>Most of it was small charges ($100 - $500), probably done by people showing off that it could be done</a:t>
            </a:r>
          </a:p>
          <a:p>
            <a:r>
              <a:rPr lang="en-US" dirty="0" err="1" smtClean="0"/>
              <a:t>Lifelock</a:t>
            </a:r>
            <a:r>
              <a:rPr lang="en-US" dirty="0" smtClean="0"/>
              <a:t> was fined by the FTC for deceptive advertising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</a:t>
            </a:r>
            <a:r>
              <a:rPr lang="en-US" altLang="en-US" dirty="0">
                <a:latin typeface="Arial" pitchFamily="34" charset="0"/>
              </a:rPr>
              <a:t>https://www.wired.com/2010/05/lifelock-identity-theft/</a:t>
            </a:r>
          </a:p>
        </p:txBody>
      </p:sp>
    </p:spTree>
    <p:extLst>
      <p:ext uri="{BB962C8B-B14F-4D97-AF65-F5344CB8AC3E}">
        <p14:creationId xmlns:p14="http://schemas.microsoft.com/office/powerpoint/2010/main" val="348036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 up for Piazza if you haven’t already, as assignments will be starting soon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8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54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Buffer overflow basics</a:t>
            </a:r>
          </a:p>
          <a:p>
            <a:r>
              <a:rPr lang="en-US" dirty="0" smtClean="0"/>
              <a:t>How the stack works</a:t>
            </a:r>
          </a:p>
          <a:p>
            <a:pPr lvl="1"/>
            <a:r>
              <a:rPr lang="en-US" dirty="0" smtClean="0"/>
              <a:t>Overflowing the stack buffer</a:t>
            </a:r>
          </a:p>
          <a:p>
            <a:pPr lvl="1"/>
            <a:r>
              <a:rPr lang="en-US" dirty="0" smtClean="0"/>
              <a:t>Example in action</a:t>
            </a:r>
            <a:endParaRPr lang="en-US" dirty="0"/>
          </a:p>
          <a:p>
            <a:r>
              <a:rPr lang="en-US" dirty="0" smtClean="0"/>
              <a:t>Vulnerable code</a:t>
            </a:r>
          </a:p>
          <a:p>
            <a:pPr lvl="1"/>
            <a:r>
              <a:rPr lang="en-US" dirty="0" smtClean="0"/>
              <a:t>Finding vulnerable code</a:t>
            </a:r>
          </a:p>
          <a:p>
            <a:pPr lvl="1"/>
            <a:r>
              <a:rPr lang="en-US" dirty="0" smtClean="0"/>
              <a:t>Avoiding vulnerable code</a:t>
            </a:r>
          </a:p>
          <a:p>
            <a:r>
              <a:rPr lang="en-US" dirty="0" smtClean="0"/>
              <a:t>Exploiting stack overflows</a:t>
            </a:r>
          </a:p>
          <a:p>
            <a:pPr lvl="1"/>
            <a:r>
              <a:rPr lang="en-US" dirty="0" smtClean="0"/>
              <a:t>Shellcode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3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Overflows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 constantly write data to areas of memory (buffers)</a:t>
            </a:r>
          </a:p>
          <a:p>
            <a:pPr lvl="1"/>
            <a:r>
              <a:rPr lang="en-US" dirty="0" smtClean="0"/>
              <a:t>Higher level languages (Java, Python, etc.) do a lot of user hand-holding and won’t allow unsafe use of the language</a:t>
            </a:r>
          </a:p>
          <a:p>
            <a:pPr lvl="1"/>
            <a:r>
              <a:rPr lang="en-US" dirty="0" smtClean="0"/>
              <a:t>Lower level languages (C, etc.) do a minimal amount of checking, and assume that the programmer knows what they’re doing</a:t>
            </a:r>
          </a:p>
          <a:p>
            <a:pPr lvl="3"/>
            <a:endParaRPr lang="en-US" dirty="0"/>
          </a:p>
          <a:p>
            <a:r>
              <a:rPr lang="en-US" dirty="0" smtClean="0"/>
              <a:t>When a buffer has data written to it that exceeds </a:t>
            </a:r>
            <a:br>
              <a:rPr lang="en-US" dirty="0" smtClean="0"/>
            </a:br>
            <a:r>
              <a:rPr lang="en-US" dirty="0" smtClean="0"/>
              <a:t>the size of the buffer, a buffer overflow occurs</a:t>
            </a:r>
          </a:p>
          <a:p>
            <a:pPr lvl="1"/>
            <a:r>
              <a:rPr lang="en-US" dirty="0" smtClean="0"/>
              <a:t>The excess data continues to write, overflowing into </a:t>
            </a:r>
            <a:br>
              <a:rPr lang="en-US" dirty="0" smtClean="0"/>
            </a:br>
            <a:r>
              <a:rPr lang="en-US" dirty="0" smtClean="0"/>
              <a:t>nearby variables and other areas of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30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Stacks, Heaps, and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4936219" cy="4830763"/>
          </a:xfrm>
        </p:spPr>
        <p:txBody>
          <a:bodyPr/>
          <a:lstStyle/>
          <a:p>
            <a:r>
              <a:rPr lang="en-US" dirty="0"/>
              <a:t>Processes get their own address space when </a:t>
            </a:r>
            <a:r>
              <a:rPr lang="en-US" dirty="0" smtClean="0"/>
              <a:t>run</a:t>
            </a:r>
          </a:p>
          <a:p>
            <a:pPr lvl="1"/>
            <a:endParaRPr lang="en-US" dirty="0"/>
          </a:p>
          <a:p>
            <a:r>
              <a:rPr lang="en-US" dirty="0" smtClean="0"/>
              <a:t>Address space is divided into smaller pieces, each with a specific purpose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Stack grows “down” to lower addresses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5441951" y="1828800"/>
            <a:ext cx="4194177" cy="4068762"/>
            <a:chOff x="5441951" y="1828800"/>
            <a:chExt cx="4194177" cy="4068762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6630990" y="1954212"/>
              <a:ext cx="3005138" cy="1127125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Stack</a:t>
              </a: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6630990" y="3081337"/>
              <a:ext cx="3005138" cy="1438275"/>
            </a:xfrm>
            <a:prstGeom prst="roundRect">
              <a:avLst/>
            </a:pr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Heap</a:t>
              </a: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6630990" y="4519612"/>
              <a:ext cx="3005138" cy="688975"/>
            </a:xfrm>
            <a:prstGeom prst="roundRect">
              <a:avLst/>
            </a:prstGeom>
            <a:gradFill rotWithShape="1">
              <a:gsLst>
                <a:gs pos="0">
                  <a:srgbClr val="9BBB59">
                    <a:shade val="51000"/>
                    <a:satMod val="130000"/>
                  </a:srgbClr>
                </a:gs>
                <a:gs pos="80000">
                  <a:srgbClr val="9BBB59">
                    <a:shade val="93000"/>
                    <a:satMod val="130000"/>
                  </a:srgbClr>
                </a:gs>
                <a:gs pos="100000">
                  <a:srgbClr val="9BBB59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Global/Static </a:t>
              </a:r>
              <a:r>
                <a:rPr kumimoji="0" lang="en-US" sz="2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Vars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6630990" y="5208587"/>
              <a:ext cx="3005138" cy="688975"/>
            </a:xfrm>
            <a:prstGeom prst="roundRect">
              <a:avLst/>
            </a:prstGeom>
            <a:gradFill rotWithShape="1">
              <a:gsLst>
                <a:gs pos="0">
                  <a:srgbClr val="8064A2">
                    <a:shade val="51000"/>
                    <a:satMod val="130000"/>
                  </a:srgbClr>
                </a:gs>
                <a:gs pos="80000">
                  <a:srgbClr val="8064A2">
                    <a:shade val="93000"/>
                    <a:satMod val="130000"/>
                  </a:srgbClr>
                </a:gs>
                <a:gs pos="100000">
                  <a:srgbClr val="8064A2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Code/Text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5504544" y="1828800"/>
              <a:ext cx="1189264" cy="369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0xFFFFFF</a:t>
              </a:r>
            </a:p>
          </p:txBody>
        </p:sp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5441951" y="5521537"/>
              <a:ext cx="11892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0x000000</a:t>
              </a:r>
            </a:p>
          </p:txBody>
        </p:sp>
        <p:sp>
          <p:nvSpPr>
            <p:cNvPr id="11" name="Left Brace 10"/>
            <p:cNvSpPr/>
            <p:nvPr/>
          </p:nvSpPr>
          <p:spPr bwMode="auto">
            <a:xfrm>
              <a:off x="6443664" y="2141537"/>
              <a:ext cx="187325" cy="3443288"/>
            </a:xfrm>
            <a:prstGeom prst="leftBrac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5441951" y="3518697"/>
              <a:ext cx="100148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address space</a:t>
              </a:r>
            </a:p>
          </p:txBody>
        </p: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058400" y="2392099"/>
            <a:ext cx="1752600" cy="30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Function calls, locals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0058400" y="3449452"/>
            <a:ext cx="1752600" cy="530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Dynamically allocated memory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0058400" y="4707883"/>
            <a:ext cx="1752600" cy="30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“data segment”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0058400" y="5396360"/>
            <a:ext cx="1752600" cy="30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“code segment”</a:t>
            </a:r>
          </a:p>
        </p:txBody>
      </p:sp>
      <p:sp>
        <p:nvSpPr>
          <p:cNvPr id="17" name="Up Arrow 16"/>
          <p:cNvSpPr/>
          <p:nvPr/>
        </p:nvSpPr>
        <p:spPr>
          <a:xfrm>
            <a:off x="9677400" y="3157537"/>
            <a:ext cx="381000" cy="1363663"/>
          </a:xfrm>
          <a:prstGeom prst="upArrow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Up Arrow 17"/>
          <p:cNvSpPr/>
          <p:nvPr/>
        </p:nvSpPr>
        <p:spPr>
          <a:xfrm rot="10800000">
            <a:off x="9677400" y="1954212"/>
            <a:ext cx="381000" cy="1050925"/>
          </a:xfrm>
          <a:prstGeom prst="up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469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allocated by the program as it runs</a:t>
            </a:r>
          </a:p>
          <a:p>
            <a:pPr lvl="1"/>
            <a:r>
              <a:rPr lang="en-US" sz="2800" dirty="0" smtClean="0"/>
              <a:t>Local variables</a:t>
            </a:r>
          </a:p>
          <a:p>
            <a:pPr lvl="1"/>
            <a:r>
              <a:rPr lang="en-US" sz="2800" dirty="0" smtClean="0"/>
              <a:t>Function calls</a:t>
            </a:r>
          </a:p>
          <a:p>
            <a:pPr lvl="2"/>
            <a:r>
              <a:rPr lang="en-US" sz="2400" dirty="0" smtClean="0"/>
              <a:t>Parameters passed</a:t>
            </a:r>
          </a:p>
          <a:p>
            <a:pPr lvl="2"/>
            <a:r>
              <a:rPr lang="en-US" sz="2400" dirty="0" smtClean="0"/>
              <a:t>Function-local variables</a:t>
            </a:r>
          </a:p>
          <a:p>
            <a:pPr lvl="2"/>
            <a:r>
              <a:rPr lang="en-US" sz="2400" dirty="0" smtClean="0"/>
              <a:t>Return addresses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(Somewhat) fixed at compile time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6630990" y="1954212"/>
            <a:ext cx="3005138" cy="1127125"/>
          </a:xfrm>
          <a:prstGeom prst="round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Stack</a:t>
            </a:r>
          </a:p>
        </p:txBody>
      </p:sp>
    </p:spTree>
    <p:extLst>
      <p:ext uri="{BB962C8B-B14F-4D97-AF65-F5344CB8AC3E}">
        <p14:creationId xmlns:p14="http://schemas.microsoft.com/office/powerpoint/2010/main" val="325226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Dynamically allocated memory</a:t>
            </a:r>
          </a:p>
          <a:p>
            <a:pPr lvl="1"/>
            <a:r>
              <a:rPr lang="en-US" sz="2800" dirty="0" smtClean="0"/>
              <a:t>Memory explicitly allocated by the user</a:t>
            </a:r>
          </a:p>
          <a:p>
            <a:pPr lvl="2"/>
            <a:r>
              <a:rPr lang="en-US" sz="2400" dirty="0" smtClean="0"/>
              <a:t>Using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 smtClean="0"/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 smtClean="0"/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new</a:t>
            </a:r>
            <a:r>
              <a:rPr lang="en-US" sz="2400" dirty="0" smtClean="0"/>
              <a:t>, etc.</a:t>
            </a:r>
            <a:endParaRPr lang="en-US" sz="2400" dirty="0"/>
          </a:p>
          <a:p>
            <a:pPr lvl="1"/>
            <a:r>
              <a:rPr lang="en-US" dirty="0" smtClean="0"/>
              <a:t>Creation and deletion (freeing) is</a:t>
            </a:r>
            <a:br>
              <a:rPr lang="en-US" dirty="0" smtClean="0"/>
            </a:br>
            <a:r>
              <a:rPr lang="en-US" dirty="0" smtClean="0"/>
              <a:t>controlled by the user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Not determined at compile time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630990" y="3081337"/>
            <a:ext cx="3005138" cy="1438275"/>
          </a:xfrm>
          <a:prstGeom prst="round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Heap</a:t>
            </a:r>
          </a:p>
        </p:txBody>
      </p:sp>
    </p:spTree>
    <p:extLst>
      <p:ext uri="{BB962C8B-B14F-4D97-AF65-F5344CB8AC3E}">
        <p14:creationId xmlns:p14="http://schemas.microsoft.com/office/powerpoint/2010/main" val="11137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Overflow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33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36395</TotalTime>
  <Words>1046</Words>
  <Application>Microsoft Office PowerPoint</Application>
  <PresentationFormat>Widescreen</PresentationFormat>
  <Paragraphs>201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MS PGothic</vt:lpstr>
      <vt:lpstr>MS PGothic</vt:lpstr>
      <vt:lpstr>Arial</vt:lpstr>
      <vt:lpstr>Calibri</vt:lpstr>
      <vt:lpstr>Courier New</vt:lpstr>
      <vt:lpstr>DejaVu LGC Sans</vt:lpstr>
      <vt:lpstr>Garamond</vt:lpstr>
      <vt:lpstr>Times New Roman</vt:lpstr>
      <vt:lpstr>Wingdings</vt:lpstr>
      <vt:lpstr>Blank Presentation</vt:lpstr>
      <vt:lpstr>CMSC 426 Principles of Computer Security</vt:lpstr>
      <vt:lpstr>Last Class We Covered</vt:lpstr>
      <vt:lpstr>Any Questions from Last Time?</vt:lpstr>
      <vt:lpstr>Today’s Topics</vt:lpstr>
      <vt:lpstr>Buffer Overflows</vt:lpstr>
      <vt:lpstr>Stacks, Heaps, and More</vt:lpstr>
      <vt:lpstr>Stack Allocation</vt:lpstr>
      <vt:lpstr>Heap Allocation</vt:lpstr>
      <vt:lpstr>Stack Overflow Example</vt:lpstr>
      <vt:lpstr>Stack Overflow Example Code</vt:lpstr>
      <vt:lpstr>Stack Overflow Example Run</vt:lpstr>
      <vt:lpstr>Stack Overflow Example Compile</vt:lpstr>
      <vt:lpstr>Overflowing the Stack Buffer</vt:lpstr>
      <vt:lpstr>Another Stack Overflow Example Run</vt:lpstr>
      <vt:lpstr>Segmentation Faults</vt:lpstr>
      <vt:lpstr>Vulnerable Code</vt:lpstr>
      <vt:lpstr>Finding Vulnerable Code</vt:lpstr>
      <vt:lpstr>Avoiding Vulnerable Code</vt:lpstr>
      <vt:lpstr>Unsafe Functions and Alternatives</vt:lpstr>
      <vt:lpstr>Safe Programming and Safe Libraries</vt:lpstr>
      <vt:lpstr>Making a “Safe” C (or any language)</vt:lpstr>
      <vt:lpstr>Exploiting Stack Overflows</vt:lpstr>
      <vt:lpstr>Overwriting Return Addresses</vt:lpstr>
      <vt:lpstr>Shellcode</vt:lpstr>
      <vt:lpstr>NOP Sleds</vt:lpstr>
      <vt:lpstr>Daily Security Tidbit</vt:lpstr>
      <vt:lpstr>Announcements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User</cp:lastModifiedBy>
  <cp:revision>674</cp:revision>
  <cp:lastPrinted>2009-04-22T19:24:48Z</cp:lastPrinted>
  <dcterms:created xsi:type="dcterms:W3CDTF">2013-08-18T19:22:46Z</dcterms:created>
  <dcterms:modified xsi:type="dcterms:W3CDTF">2018-09-18T07:08:30Z</dcterms:modified>
</cp:coreProperties>
</file>